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596" r:id="rId3"/>
    <p:sldId id="581" r:id="rId4"/>
    <p:sldId id="597" r:id="rId5"/>
    <p:sldId id="598" r:id="rId6"/>
    <p:sldId id="599" r:id="rId7"/>
    <p:sldId id="601" r:id="rId8"/>
    <p:sldId id="602" r:id="rId9"/>
    <p:sldId id="600" r:id="rId10"/>
    <p:sldId id="584" r:id="rId11"/>
    <p:sldId id="595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86400" autoAdjust="0"/>
  </p:normalViewPr>
  <p:slideViewPr>
    <p:cSldViewPr>
      <p:cViewPr varScale="1">
        <p:scale>
          <a:sx n="89" d="100"/>
          <a:sy n="89" d="100"/>
        </p:scale>
        <p:origin x="64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A41A-FA8E-4152-BFDB-17DEF6D8586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3381-B594-4416-B700-DF67A0443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en-GB" altLang="ru-RU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4FEECBD-0A8A-4AC9-8E39-B5C2DDD41D5B}" type="slidenum">
              <a:rPr kumimoji="0" lang="en-GB" altLang="ru-RU" sz="1200">
                <a:latin typeface="Calibri" pitchFamily="34" charset="0"/>
              </a:rPr>
              <a:pPr/>
              <a:t>7</a:t>
            </a:fld>
            <a:endParaRPr kumimoji="0" lang="en-GB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заголовком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0" y="771550"/>
            <a:ext cx="6588224" cy="18002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720000"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2787774"/>
            <a:ext cx="576064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i="0" cap="small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BC90-42B0-4AF3-9AE1-3B76E9F22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3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1440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779662"/>
            <a:ext cx="6120680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0000" indent="0">
              <a:lnSpc>
                <a:spcPct val="80000"/>
              </a:lnSpc>
              <a:spcBef>
                <a:spcPts val="0"/>
              </a:spcBef>
              <a:buNone/>
              <a:defRPr sz="1600" b="1" i="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715766"/>
            <a:ext cx="6120680" cy="1341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2pPr>
            <a:lvl3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3pPr>
            <a:lvl4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4pPr>
            <a:lvl5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Введите 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+ подзаголовок + смар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12241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563638"/>
            <a:ext cx="6120680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0000" indent="0">
              <a:lnSpc>
                <a:spcPct val="80000"/>
              </a:lnSpc>
              <a:spcBef>
                <a:spcPts val="0"/>
              </a:spcBef>
              <a:buNone/>
              <a:defRPr sz="1600" b="1" i="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SmartArt 6"/>
          <p:cNvSpPr>
            <a:spLocks noGrp="1"/>
          </p:cNvSpPr>
          <p:nvPr>
            <p:ph type="dgm" sz="quarter" idx="13"/>
          </p:nvPr>
        </p:nvSpPr>
        <p:spPr>
          <a:xfrm>
            <a:off x="468313" y="2499742"/>
            <a:ext cx="6119812" cy="230403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+ подзаголовок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10801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19622"/>
            <a:ext cx="6120680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0000" indent="0">
              <a:lnSpc>
                <a:spcPct val="80000"/>
              </a:lnSpc>
              <a:spcBef>
                <a:spcPts val="0"/>
              </a:spcBef>
              <a:buNone/>
              <a:defRPr sz="1600" b="1" i="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468313" y="2211388"/>
            <a:ext cx="6119812" cy="252095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20162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715766"/>
            <a:ext cx="6120680" cy="1341906"/>
          </a:xfrm>
          <a:prstGeom prst="rect">
            <a:avLst/>
          </a:prstGeom>
        </p:spPr>
        <p:txBody>
          <a:bodyPr>
            <a:noAutofit/>
          </a:bodyPr>
          <a:lstStyle>
            <a:lvl1pPr indent="0">
              <a:spcBef>
                <a:spcPts val="500"/>
              </a:spcBef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2pPr>
            <a:lvl3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3pPr>
            <a:lvl4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4pPr>
            <a:lvl5pPr>
              <a:buFont typeface="Arial" pitchFamily="34" charset="0"/>
              <a:buChar char="•"/>
              <a:defRPr sz="1400" baseline="0"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Введите 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20162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715766"/>
            <a:ext cx="6120680" cy="1341906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 marL="36000" indent="144000" defTabSz="180000">
              <a:buFont typeface="+mj-lt"/>
              <a:buAutoNum type="arabicPeriod"/>
              <a:tabLst>
                <a:tab pos="180000" algn="l"/>
                <a:tab pos="1800000" algn="r"/>
              </a:tabLst>
              <a:defRPr sz="1400" baseline="0">
                <a:solidFill>
                  <a:srgbClr val="333333"/>
                </a:solidFill>
              </a:defRPr>
            </a:lvl2pPr>
            <a:lvl3pPr marL="36000" indent="144000">
              <a:buFont typeface="+mj-lt"/>
              <a:buAutoNum type="arabicPeriod"/>
              <a:defRPr sz="1400" baseline="0">
                <a:solidFill>
                  <a:srgbClr val="333333"/>
                </a:solidFill>
              </a:defRPr>
            </a:lvl3pPr>
            <a:lvl4pPr marL="36000" indent="144000">
              <a:buFont typeface="+mj-lt"/>
              <a:buAutoNum type="arabicPeriod"/>
              <a:defRPr sz="1400" baseline="0">
                <a:solidFill>
                  <a:srgbClr val="333333"/>
                </a:solidFill>
              </a:defRPr>
            </a:lvl4pPr>
            <a:lvl5pPr marL="36000" indent="144000">
              <a:buFont typeface="+mj-lt"/>
              <a:buAutoNum type="arabicPeriod"/>
              <a:defRPr sz="1400" baseline="0"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Введите 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864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139702"/>
            <a:ext cx="6120680" cy="1917970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rgbClr val="333333"/>
                </a:solidFill>
              </a:defRPr>
            </a:lvl1pPr>
            <a:lvl2pPr marL="36000" indent="144000" defTabSz="180000">
              <a:buFont typeface="+mj-lt"/>
              <a:buAutoNum type="arabicPeriod"/>
              <a:tabLst>
                <a:tab pos="180000" algn="l"/>
                <a:tab pos="1800000" algn="r"/>
              </a:tabLst>
              <a:defRPr sz="1400" baseline="0">
                <a:solidFill>
                  <a:srgbClr val="333333"/>
                </a:solidFill>
              </a:defRPr>
            </a:lvl2pPr>
            <a:lvl3pPr marL="36000" indent="144000">
              <a:buFont typeface="+mj-lt"/>
              <a:buAutoNum type="arabicPeriod"/>
              <a:defRPr sz="1400" baseline="0">
                <a:solidFill>
                  <a:srgbClr val="333333"/>
                </a:solidFill>
              </a:defRPr>
            </a:lvl3pPr>
            <a:lvl4pPr marL="36000" indent="144000">
              <a:buFont typeface="+mj-lt"/>
              <a:buAutoNum type="arabicPeriod"/>
              <a:defRPr sz="1400" baseline="0">
                <a:solidFill>
                  <a:srgbClr val="333333"/>
                </a:solidFill>
              </a:defRPr>
            </a:lvl4pPr>
            <a:lvl5pPr marL="36000" indent="144000">
              <a:buFont typeface="+mj-lt"/>
              <a:buAutoNum type="arabicPeriod"/>
              <a:defRPr sz="1400" baseline="0"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Введите 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03598"/>
            <a:ext cx="6120680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0000" indent="0">
              <a:lnSpc>
                <a:spcPct val="80000"/>
              </a:lnSpc>
              <a:spcBef>
                <a:spcPts val="0"/>
              </a:spcBef>
              <a:buNone/>
              <a:defRPr sz="1600" b="1" i="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 смарт 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11521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 hasCustomPrompt="1"/>
          </p:nvPr>
        </p:nvSpPr>
        <p:spPr>
          <a:xfrm>
            <a:off x="468313" y="1708150"/>
            <a:ext cx="6119812" cy="3095625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r>
              <a:rPr lang="ru-RU" dirty="0"/>
              <a:t>Вставьте рисунок «</a:t>
            </a:r>
            <a:r>
              <a:rPr lang="ru-RU" dirty="0" err="1"/>
              <a:t>смарт-арт</a:t>
            </a:r>
            <a:r>
              <a:rPr lang="ru-RU" dirty="0"/>
              <a:t>»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6120680" cy="11521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aseline="0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4659982"/>
            <a:ext cx="874440" cy="32476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 descr="Вставьте картинку&#10;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779588"/>
            <a:ext cx="6048375" cy="2879725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333333"/>
                </a:solidFill>
              </a:defRPr>
            </a:lvl1pPr>
          </a:lstStyle>
          <a:p>
            <a:r>
              <a:rPr lang="ru-RU" dirty="0"/>
              <a:t>Вставьте картинку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9D44-A72C-4267-84E0-61133C1A6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1" r:id="rId5"/>
    <p:sldLayoutId id="2147483652" r:id="rId6"/>
    <p:sldLayoutId id="2147483655" r:id="rId7"/>
    <p:sldLayoutId id="2147483654" r:id="rId8"/>
    <p:sldLayoutId id="2147483653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sociationcbt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34"/>
            <a:ext cx="6231066" cy="207170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b="1" dirty="0"/>
            </a:br>
            <a:br>
              <a:rPr lang="ru-RU" sz="2400" b="1" dirty="0"/>
            </a:br>
            <a:r>
              <a:rPr lang="ru-RU" sz="2700" b="1" dirty="0" err="1"/>
              <a:t>Супервизия</a:t>
            </a:r>
            <a:r>
              <a:rPr lang="ru-RU" sz="2700" b="1" dirty="0"/>
              <a:t> – Базовый курс</a:t>
            </a:r>
            <a:br>
              <a:rPr lang="ru-RU" sz="2400" b="1" dirty="0"/>
            </a:br>
            <a:r>
              <a:rPr lang="ru-RU" sz="2400" b="1" dirty="0"/>
              <a:t>АКПП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57158" y="2643188"/>
            <a:ext cx="6231066" cy="1872778"/>
          </a:xfr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</a:rPr>
              <a:t>Помощь в подготовке</a:t>
            </a:r>
          </a:p>
          <a:p>
            <a:pPr algn="ctr">
              <a:defRPr/>
            </a:pP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2" name="AUD-20190420-WA0000">
            <a:hlinkClick r:id="" action="ppaction://media"/>
            <a:extLst>
              <a:ext uri="{FF2B5EF4-FFF2-40B4-BE49-F238E27FC236}">
                <a16:creationId xmlns:a16="http://schemas.microsoft.com/office/drawing/2014/main" id="{51DE0C51-16F7-4735-9D08-0ECCE2D91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395759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6"/>
            <a:ext cx="6120680" cy="64294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br>
              <a:rPr lang="ru-RU" sz="2000" b="1" dirty="0">
                <a:solidFill>
                  <a:schemeClr val="bg1"/>
                </a:solidFill>
              </a:rPr>
            </a:br>
            <a:br>
              <a:rPr lang="ru-RU" sz="2000" b="1" dirty="0">
                <a:solidFill>
                  <a:schemeClr val="bg1"/>
                </a:solidFill>
              </a:rPr>
            </a:br>
            <a:br>
              <a:rPr lang="ru-RU" sz="2000" b="1" dirty="0">
                <a:solidFill>
                  <a:schemeClr val="bg1"/>
                </a:solidFill>
              </a:rPr>
            </a:br>
            <a:br>
              <a:rPr lang="ru-RU" sz="2000" b="1" dirty="0">
                <a:solidFill>
                  <a:schemeClr val="bg1"/>
                </a:solidFill>
              </a:rPr>
            </a:b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Подготовительный период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928676"/>
            <a:ext cx="6120680" cy="400052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1.Презентацию необходимо направить организаторам за 2-4 недели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2. Начать записи терапевтических сессий за 4-5 месяцев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!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u="sng" dirty="0">
                <a:solidFill>
                  <a:schemeClr val="tx1"/>
                </a:solidFill>
              </a:rPr>
              <a:t>У вас есть возможность участвовать в </a:t>
            </a:r>
            <a:r>
              <a:rPr lang="ru-RU" sz="1600" u="sng" dirty="0" err="1">
                <a:solidFill>
                  <a:schemeClr val="tx1"/>
                </a:solidFill>
              </a:rPr>
              <a:t>супервизии</a:t>
            </a:r>
            <a:r>
              <a:rPr lang="ru-RU" sz="1600" u="sng" dirty="0">
                <a:solidFill>
                  <a:schemeClr val="tx1"/>
                </a:solidFill>
              </a:rPr>
              <a:t> со своей или с  другой группой в качестве слушателя для подготовки к защите своего кейса</a:t>
            </a:r>
          </a:p>
          <a:p>
            <a:pPr algn="ctr"/>
            <a:endParaRPr lang="ru-RU" sz="1600" u="sng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*Подобрать дату можно  у нас на сайте, в разделе «Мероприятия»</a:t>
            </a:r>
          </a:p>
          <a:p>
            <a:pPr algn="ctr"/>
            <a:r>
              <a:rPr lang="en-US" dirty="0">
                <a:hlinkClick r:id="rId3"/>
              </a:rPr>
              <a:t>http://associationcbt.ru/</a:t>
            </a:r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Наши администраторы всегда помогут вам.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00"/>
    </mc:Choice>
    <mc:Fallback>
      <p:transition spd="slow" advTm="9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34"/>
            <a:ext cx="6120680" cy="107157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Готовьтесь с удовольствием!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Наш талисман на удачу!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ad97e3f75b502dc524647ef97045--dlya-doma-i-interera-statuetka-edinorogi-zimnego-vechera-sinij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420" b="16420"/>
          <a:stretch>
            <a:fillRect/>
          </a:stretch>
        </p:blipFill>
        <p:spPr>
          <a:xfrm>
            <a:off x="539750" y="1571618"/>
            <a:ext cx="6048375" cy="321471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6120680" cy="44629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Допуск к прохождению </a:t>
            </a:r>
            <a:r>
              <a:rPr lang="ru-RU" sz="2400" dirty="0" err="1">
                <a:solidFill>
                  <a:schemeClr val="bg1"/>
                </a:solidFill>
              </a:rPr>
              <a:t>супервизии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928676"/>
            <a:ext cx="6120680" cy="385765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Для представления своего кейса на </a:t>
            </a:r>
            <a:r>
              <a:rPr lang="ru-RU" sz="1600" b="1" dirty="0" err="1">
                <a:solidFill>
                  <a:schemeClr val="tx1"/>
                </a:solidFill>
              </a:rPr>
              <a:t>супервизии</a:t>
            </a:r>
            <a:r>
              <a:rPr lang="ru-RU" sz="1600" b="1" dirty="0">
                <a:solidFill>
                  <a:schemeClr val="tx1"/>
                </a:solidFill>
              </a:rPr>
              <a:t> необходимо пройти как минимум: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6 семинаров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6 </a:t>
            </a:r>
            <a:r>
              <a:rPr lang="ru-RU" sz="1600" dirty="0" err="1">
                <a:solidFill>
                  <a:schemeClr val="tx1"/>
                </a:solidFill>
              </a:rPr>
              <a:t>интервизий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! </a:t>
            </a:r>
            <a:r>
              <a:rPr lang="ru-RU" sz="1600" u="sng" dirty="0">
                <a:solidFill>
                  <a:schemeClr val="tx1"/>
                </a:solidFill>
              </a:rPr>
              <a:t>Для получения удостоверения о повышении квалификации необходимо добрать недостающие часы </a:t>
            </a:r>
            <a:r>
              <a:rPr lang="ru-RU" sz="1600" u="sng" dirty="0" err="1">
                <a:solidFill>
                  <a:schemeClr val="tx1"/>
                </a:solidFill>
              </a:rPr>
              <a:t>очно</a:t>
            </a:r>
            <a:r>
              <a:rPr lang="ru-RU" sz="1600" u="sng" dirty="0">
                <a:solidFill>
                  <a:schemeClr val="tx1"/>
                </a:solidFill>
              </a:rPr>
              <a:t> или в </a:t>
            </a:r>
            <a:r>
              <a:rPr lang="ru-RU" sz="1600" u="sng" dirty="0" err="1">
                <a:solidFill>
                  <a:schemeClr val="tx1"/>
                </a:solidFill>
              </a:rPr>
              <a:t>онлайн</a:t>
            </a:r>
            <a:r>
              <a:rPr lang="ru-RU" sz="1600" u="sng" dirty="0">
                <a:solidFill>
                  <a:schemeClr val="tx1"/>
                </a:solidFill>
              </a:rPr>
              <a:t> формате с любой группой</a:t>
            </a:r>
          </a:p>
          <a:p>
            <a:pPr algn="ctr"/>
            <a:endParaRPr lang="ru-RU" sz="1600" u="sng" dirty="0">
              <a:solidFill>
                <a:schemeClr val="tx1"/>
              </a:solidFill>
            </a:endParaRPr>
          </a:p>
          <a:p>
            <a:pPr algn="ctr"/>
            <a:endParaRPr lang="ru-RU" sz="1600" u="sng" dirty="0">
              <a:solidFill>
                <a:schemeClr val="tx1"/>
              </a:solidFill>
            </a:endParaRPr>
          </a:p>
          <a:p>
            <a:pPr algn="ctr"/>
            <a:endParaRPr lang="ru-RU" sz="1600" u="sng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*</a:t>
            </a:r>
            <a:r>
              <a:rPr lang="ru-RU" sz="1100" dirty="0">
                <a:solidFill>
                  <a:schemeClr val="tx1"/>
                </a:solidFill>
              </a:rPr>
              <a:t>Пройденные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часы считаются действительными 2 года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072230" cy="92867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Необходимые материалы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1000114"/>
            <a:ext cx="6120680" cy="371477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endParaRPr lang="ru-RU" sz="1600" b="1" i="1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10 видео- или аудиозаписей сессий с </a:t>
            </a:r>
            <a:r>
              <a:rPr lang="ru-RU" sz="1600" b="1" i="1" u="sng" dirty="0">
                <a:solidFill>
                  <a:schemeClr val="tx1"/>
                </a:solidFill>
              </a:rPr>
              <a:t>одним</a:t>
            </a:r>
            <a:r>
              <a:rPr lang="ru-RU" sz="1600" b="1" i="1" dirty="0">
                <a:solidFill>
                  <a:schemeClr val="tx1"/>
                </a:solidFill>
              </a:rPr>
              <a:t> клиентом на </a:t>
            </a:r>
            <a:r>
              <a:rPr lang="ru-RU" sz="1600" b="1" i="1" u="sng" dirty="0">
                <a:solidFill>
                  <a:schemeClr val="tx1"/>
                </a:solidFill>
              </a:rPr>
              <a:t>любом (завершенном или незавершенном) этапе </a:t>
            </a:r>
            <a:r>
              <a:rPr lang="ru-RU" sz="1600" b="1" i="1" dirty="0">
                <a:solidFill>
                  <a:schemeClr val="tx1"/>
                </a:solidFill>
              </a:rPr>
              <a:t>терапии.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* </a:t>
            </a:r>
            <a:r>
              <a:rPr lang="ru-RU" sz="1600" dirty="0">
                <a:solidFill>
                  <a:schemeClr val="tx1"/>
                </a:solidFill>
              </a:rPr>
              <a:t>время каждой сессии 40-60 минут</a:t>
            </a:r>
          </a:p>
          <a:p>
            <a:pPr algn="ctr"/>
            <a:r>
              <a:rPr lang="ru-RU" sz="1800" b="1" i="1" dirty="0">
                <a:solidFill>
                  <a:srgbClr val="FF0000"/>
                </a:solidFill>
              </a:rPr>
              <a:t>!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если записи не охватывают начальный этап терапии, составьте его подробное описание.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!</a:t>
            </a:r>
            <a:r>
              <a:rPr lang="ru-RU" sz="1600" dirty="0">
                <a:solidFill>
                  <a:schemeClr val="tx1"/>
                </a:solidFill>
              </a:rPr>
              <a:t> если терапия продолжается – опишите видение дальнейшего процесса.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Поминутная стенография записей (</a:t>
            </a:r>
            <a:r>
              <a:rPr lang="ru-RU" sz="1600" b="1" u="sng" dirty="0">
                <a:solidFill>
                  <a:schemeClr val="tx1"/>
                </a:solidFill>
              </a:rPr>
              <a:t>для оперативной видео/аудио иллюстрации 3-5 ключевых эпизодов терапии</a:t>
            </a:r>
            <a:r>
              <a:rPr lang="ru-RU" sz="1600" b="1" dirty="0">
                <a:solidFill>
                  <a:schemeClr val="tx1"/>
                </a:solidFill>
              </a:rPr>
              <a:t>).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00"/>
    </mc:Choice>
    <mc:Fallback>
      <p:transition spd="slow" advTm="79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6120680" cy="51773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Записи сессий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928676"/>
            <a:ext cx="6120680" cy="385765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 что следует обратить внимание клиента, договариваясь о проведении записи:</a:t>
            </a: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marL="685800" indent="-342900" algn="ctr"/>
            <a:r>
              <a:rPr lang="ru-RU" b="1" i="1" dirty="0">
                <a:solidFill>
                  <a:schemeClr val="tx1"/>
                </a:solidFill>
              </a:rPr>
              <a:t>1. Польза от прослушивания записей как для клиента, так и для психолога</a:t>
            </a:r>
            <a:r>
              <a:rPr lang="en-US" b="1" i="1" dirty="0">
                <a:solidFill>
                  <a:schemeClr val="tx1"/>
                </a:solidFill>
              </a:rPr>
              <a:t>/</a:t>
            </a:r>
            <a:r>
              <a:rPr lang="ru-RU" b="1" i="1" dirty="0">
                <a:solidFill>
                  <a:schemeClr val="tx1"/>
                </a:solidFill>
              </a:rPr>
              <a:t>психотерапевта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2. Возможность услышать себя со стороны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3. Анонимность, конфиденциальность записей (запись не передается третьим лицам)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4.Исключительно профессиональный характер использования записей</a:t>
            </a: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!</a:t>
            </a:r>
            <a:r>
              <a:rPr lang="ru-RU" dirty="0"/>
              <a:t> </a:t>
            </a:r>
            <a:r>
              <a:rPr lang="ru-RU" u="sng" dirty="0">
                <a:solidFill>
                  <a:schemeClr val="tx1"/>
                </a:solidFill>
              </a:rPr>
              <a:t>Записи не нужно направлять организаторам, необходимо иметь их с собой на </a:t>
            </a:r>
            <a:r>
              <a:rPr lang="ru-RU" u="sng" dirty="0" err="1">
                <a:solidFill>
                  <a:schemeClr val="tx1"/>
                </a:solidFill>
              </a:rPr>
              <a:t>флешке</a:t>
            </a:r>
            <a:r>
              <a:rPr lang="ru-RU" u="sng" dirty="0">
                <a:solidFill>
                  <a:schemeClr val="tx1"/>
                </a:solidFill>
              </a:rPr>
              <a:t> в день семинара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00"/>
    </mc:Choice>
    <mc:Fallback>
      <p:transition spd="slow" advTm="5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6"/>
            <a:ext cx="6120680" cy="64294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Содержание презентации кейса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1000114"/>
            <a:ext cx="6120680" cy="378621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*Анамнез жизни * Заболевания * Лечение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*Концептуализация *Терапевтический план</a:t>
            </a:r>
          </a:p>
          <a:p>
            <a:pPr algn="ctr"/>
            <a:r>
              <a:rPr lang="ru-RU" u="sng" dirty="0">
                <a:solidFill>
                  <a:schemeClr val="tx1"/>
                </a:solidFill>
              </a:rPr>
              <a:t>Анализ проведенной работы</a:t>
            </a:r>
          </a:p>
          <a:p>
            <a:r>
              <a:rPr lang="ru-RU" dirty="0">
                <a:solidFill>
                  <a:schemeClr val="tx1"/>
                </a:solidFill>
              </a:rPr>
              <a:t>1. Была ли моя концептуализация ясная и многофакторная?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2. Шла ли терапия по плану?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3. Если нет, что этому помешало, что не было учтено в плане, какие вопросы пациенту у меня возникли в связи с этим?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4. Какие именно трудности возникли с данным клиентом?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5. Какие мои рабочие гипотезы раскрывают причины этих сложностей?</a:t>
            </a:r>
          </a:p>
          <a:p>
            <a:pPr algn="ctr"/>
            <a:r>
              <a:rPr lang="ru-RU" sz="1600" b="1" i="1" u="sng" dirty="0">
                <a:solidFill>
                  <a:schemeClr val="tx1"/>
                </a:solidFill>
              </a:rPr>
              <a:t>Динамика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* Результаты проведенной терапии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00"/>
    </mc:Choice>
    <mc:Fallback>
      <p:transition spd="slow" advTm="2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6088190" cy="50006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Содержание презентации кейса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714362"/>
            <a:ext cx="6120680" cy="414340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i="1" u="sng" dirty="0">
                <a:solidFill>
                  <a:schemeClr val="tx1"/>
                </a:solidFill>
              </a:rPr>
              <a:t>концептуализация </a:t>
            </a:r>
            <a:r>
              <a:rPr lang="en-US" b="1" i="1" u="sng" dirty="0">
                <a:solidFill>
                  <a:schemeClr val="tx1"/>
                </a:solidFill>
              </a:rPr>
              <a:t>/</a:t>
            </a:r>
            <a:r>
              <a:rPr lang="ru-RU" b="1" i="1" u="sng" dirty="0">
                <a:solidFill>
                  <a:schemeClr val="tx1"/>
                </a:solidFill>
              </a:rPr>
              <a:t>коррекция концептуализации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! 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описании концептуализации Вы должны привести примеры ситуаций из жизни  клиента , 3-4 ситуации, которые иллюстрируют глубинные убеждения, условные убеждения, компенсаторные стратегии (слайд № 7 и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или таблица СМЭР)</a:t>
            </a:r>
          </a:p>
          <a:p>
            <a:endParaRPr lang="ru-RU" b="1" i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i="1" u="sng" dirty="0">
                <a:solidFill>
                  <a:schemeClr val="tx1"/>
                </a:solidFill>
              </a:rPr>
              <a:t>реструктуризация  убеждений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!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реструктуризации убеждений вы должны использовать протокол 2  (таблицу ЭМУ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УМЭ, слайд №8). Необходимо отображать в процентах силу эмоций и силу веры ( убежденности) в мыслях.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endParaRPr lang="ru-RU" b="1" i="1" u="sng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10442"/>
            <a:ext cx="7524328" cy="857250"/>
          </a:xfrm>
        </p:spPr>
        <p:txBody>
          <a:bodyPr/>
          <a:lstStyle/>
          <a:p>
            <a:pPr eaLnBrk="1" hangingPunct="1"/>
            <a:r>
              <a:rPr kumimoji="0" lang="en-GB" altLang="ru-RU" sz="2800" dirty="0">
                <a:solidFill>
                  <a:schemeClr val="tx2"/>
                </a:solidFill>
              </a:rPr>
              <a:t>Cognitive Conceptualisation Diagram </a:t>
            </a:r>
            <a:br>
              <a:rPr kumimoji="0" lang="en-GB" altLang="ru-RU" sz="2800" dirty="0"/>
            </a:br>
            <a:r>
              <a:rPr kumimoji="0" lang="en-GB" altLang="ru-RU" sz="1600" dirty="0">
                <a:solidFill>
                  <a:schemeClr val="tx2"/>
                </a:solidFill>
              </a:rPr>
              <a:t>(Judith Beck, 1993)</a:t>
            </a: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855233" y="785812"/>
            <a:ext cx="6165039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GB" altLang="ru-RU" sz="1800" dirty="0">
                <a:solidFill>
                  <a:schemeClr val="tx2"/>
                </a:solidFill>
                <a:latin typeface="Calibri" pitchFamily="34" charset="0"/>
              </a:rPr>
              <a:t>Relevant Childhood Data</a:t>
            </a:r>
            <a:r>
              <a:rPr kumimoji="0" lang="ru-RU" altLang="ru-RU" sz="1800" dirty="0">
                <a:solidFill>
                  <a:schemeClr val="tx2"/>
                </a:solidFill>
                <a:latin typeface="Calibri" pitchFamily="34" charset="0"/>
              </a:rPr>
              <a:t> – Значимые Данные Детства  </a:t>
            </a:r>
            <a:endParaRPr kumimoji="0" lang="en-GB" altLang="ru-RU" sz="18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02969" y="1220391"/>
            <a:ext cx="134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847313" y="1193959"/>
            <a:ext cx="6172959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GB" altLang="ru-RU" sz="1800" dirty="0">
                <a:solidFill>
                  <a:schemeClr val="tx2"/>
                </a:solidFill>
                <a:latin typeface="Calibri" pitchFamily="34" charset="0"/>
              </a:rPr>
              <a:t>Core Belief(s)</a:t>
            </a:r>
            <a:r>
              <a:rPr kumimoji="0" lang="ru-RU" altLang="ru-RU" sz="1800" dirty="0">
                <a:solidFill>
                  <a:schemeClr val="tx2"/>
                </a:solidFill>
                <a:latin typeface="Calibri" pitchFamily="34" charset="0"/>
              </a:rPr>
              <a:t> - Глубинное убеждение(я) </a:t>
            </a:r>
            <a:endParaRPr kumimoji="0" lang="en-GB" altLang="ru-RU" sz="1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863155" y="1524476"/>
            <a:ext cx="6157117" cy="584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GB" altLang="ru-RU" sz="1600" dirty="0">
                <a:solidFill>
                  <a:schemeClr val="tx2"/>
                </a:solidFill>
                <a:latin typeface="Calibri" pitchFamily="34" charset="0"/>
              </a:rPr>
              <a:t>Conditional Assumptions/Beliefs/Rules</a:t>
            </a:r>
            <a:endParaRPr kumimoji="0" lang="ru-RU" altLang="ru-RU" sz="1600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kumimoji="0" lang="ru-RU" altLang="ru-RU" sz="1600" dirty="0">
                <a:solidFill>
                  <a:schemeClr val="tx2"/>
                </a:solidFill>
                <a:latin typeface="Calibri" pitchFamily="34" charset="0"/>
              </a:rPr>
              <a:t>Условные Предположения/Убеждения/Правила</a:t>
            </a:r>
            <a:endParaRPr kumimoji="0" lang="en-GB" altLang="ru-RU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855233" y="2080023"/>
            <a:ext cx="6157117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GB" altLang="ru-RU" sz="1800" dirty="0">
                <a:solidFill>
                  <a:schemeClr val="tx2"/>
                </a:solidFill>
                <a:latin typeface="Calibri" pitchFamily="34" charset="0"/>
              </a:rPr>
              <a:t>Compensatory Strategies</a:t>
            </a:r>
            <a:r>
              <a:rPr kumimoji="0" lang="ru-RU" altLang="ru-RU" sz="1800" dirty="0">
                <a:solidFill>
                  <a:schemeClr val="tx2"/>
                </a:solidFill>
                <a:latin typeface="Calibri" pitchFamily="34" charset="0"/>
              </a:rPr>
              <a:t> – Компенсаторные стратегии</a:t>
            </a:r>
            <a:endParaRPr kumimoji="0" lang="en-GB" altLang="ru-RU" sz="18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737894" y="2574553"/>
            <a:ext cx="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02969" y="2516983"/>
            <a:ext cx="17462" cy="57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6463" y="2357438"/>
            <a:ext cx="0" cy="3178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8"/>
          <p:cNvSpPr txBox="1">
            <a:spLocks noChangeArrowheads="1"/>
          </p:cNvSpPr>
          <p:nvPr/>
        </p:nvSpPr>
        <p:spPr bwMode="auto">
          <a:xfrm>
            <a:off x="684213" y="2781300"/>
            <a:ext cx="237490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b="1" dirty="0">
                <a:solidFill>
                  <a:schemeClr val="tx2"/>
                </a:solidFill>
                <a:latin typeface="Calibri" pitchFamily="34" charset="0"/>
              </a:rPr>
              <a:t>Ситуация</a:t>
            </a:r>
            <a:r>
              <a:rPr kumimoji="0" lang="en-GB" altLang="ru-RU" sz="1800" b="1" dirty="0">
                <a:solidFill>
                  <a:schemeClr val="tx2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32779" name="TextBox 23"/>
          <p:cNvSpPr txBox="1">
            <a:spLocks noChangeArrowheads="1"/>
          </p:cNvSpPr>
          <p:nvPr/>
        </p:nvSpPr>
        <p:spPr bwMode="auto">
          <a:xfrm>
            <a:off x="719139" y="4508898"/>
            <a:ext cx="237648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Поведение</a:t>
            </a:r>
            <a:endParaRPr kumimoji="0" lang="en-GB" altLang="ru-RU" sz="1800" dirty="0">
              <a:latin typeface="Calibri" pitchFamily="34" charset="0"/>
            </a:endParaRPr>
          </a:p>
        </p:txBody>
      </p:sp>
      <p:cxnSp>
        <p:nvCxnSpPr>
          <p:cNvPr id="26" name="Straight Connector 25"/>
          <p:cNvCxnSpPr>
            <a:stCxn id="32778" idx="2"/>
            <a:endCxn id="32779" idx="0"/>
          </p:cNvCxnSpPr>
          <p:nvPr/>
        </p:nvCxnSpPr>
        <p:spPr>
          <a:xfrm>
            <a:off x="1871663" y="3150632"/>
            <a:ext cx="35720" cy="1358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TextBox 19"/>
          <p:cNvSpPr txBox="1">
            <a:spLocks noChangeArrowheads="1"/>
          </p:cNvSpPr>
          <p:nvPr/>
        </p:nvSpPr>
        <p:spPr bwMode="auto">
          <a:xfrm>
            <a:off x="708025" y="3212306"/>
            <a:ext cx="2376488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600" dirty="0">
                <a:latin typeface="Calibri" pitchFamily="34" charset="0"/>
              </a:rPr>
              <a:t>Автоматические мысли</a:t>
            </a:r>
            <a:endParaRPr kumimoji="0" lang="en-GB" altLang="ru-RU" sz="1600" dirty="0">
              <a:latin typeface="Calibri" pitchFamily="34" charset="0"/>
            </a:endParaRPr>
          </a:p>
        </p:txBody>
      </p:sp>
      <p:sp>
        <p:nvSpPr>
          <p:cNvPr id="32782" name="TextBox 21"/>
          <p:cNvSpPr txBox="1">
            <a:spLocks noChangeArrowheads="1"/>
          </p:cNvSpPr>
          <p:nvPr/>
        </p:nvSpPr>
        <p:spPr bwMode="auto">
          <a:xfrm>
            <a:off x="719139" y="3644504"/>
            <a:ext cx="2376487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Значение </a:t>
            </a:r>
            <a:r>
              <a:rPr kumimoji="0" lang="en-GB" altLang="ru-RU" sz="1800" dirty="0">
                <a:latin typeface="Calibri" pitchFamily="34" charset="0"/>
              </a:rPr>
              <a:t>A.</a:t>
            </a:r>
            <a:r>
              <a:rPr kumimoji="0" lang="ru-RU" altLang="ru-RU" sz="1800" dirty="0">
                <a:latin typeface="Calibri" pitchFamily="34" charset="0"/>
              </a:rPr>
              <a:t>М</a:t>
            </a:r>
            <a:r>
              <a:rPr kumimoji="0" lang="en-GB" altLang="ru-RU" sz="1800" dirty="0">
                <a:latin typeface="Calibri" pitchFamily="34" charset="0"/>
              </a:rPr>
              <a:t>.</a:t>
            </a:r>
          </a:p>
          <a:p>
            <a:pPr algn="ctr"/>
            <a:r>
              <a:rPr kumimoji="0" lang="en-GB" altLang="ru-RU" sz="1800" dirty="0">
                <a:latin typeface="Calibri" pitchFamily="34" charset="0"/>
              </a:rPr>
              <a:t>.</a:t>
            </a:r>
          </a:p>
        </p:txBody>
      </p:sp>
      <p:sp>
        <p:nvSpPr>
          <p:cNvPr id="32783" name="TextBox 22"/>
          <p:cNvSpPr txBox="1">
            <a:spLocks noChangeArrowheads="1"/>
          </p:cNvSpPr>
          <p:nvPr/>
        </p:nvSpPr>
        <p:spPr bwMode="auto">
          <a:xfrm>
            <a:off x="719139" y="4076700"/>
            <a:ext cx="237648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Эмоции</a:t>
            </a:r>
            <a:endParaRPr kumimoji="0" lang="en-GB" altLang="ru-RU" sz="1800" dirty="0">
              <a:latin typeface="Calibri" pitchFamily="34" charset="0"/>
            </a:endParaRPr>
          </a:p>
        </p:txBody>
      </p:sp>
      <p:sp>
        <p:nvSpPr>
          <p:cNvPr id="32784" name="TextBox 26"/>
          <p:cNvSpPr txBox="1">
            <a:spLocks noChangeArrowheads="1"/>
          </p:cNvSpPr>
          <p:nvPr/>
        </p:nvSpPr>
        <p:spPr bwMode="auto">
          <a:xfrm>
            <a:off x="3514725" y="2781300"/>
            <a:ext cx="2376488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b="1" dirty="0">
                <a:solidFill>
                  <a:schemeClr val="tx2"/>
                </a:solidFill>
                <a:latin typeface="Calibri" pitchFamily="34" charset="0"/>
              </a:rPr>
              <a:t>Ситуация</a:t>
            </a:r>
            <a:r>
              <a:rPr kumimoji="0" lang="en-GB" altLang="ru-RU" sz="1800" b="1" dirty="0">
                <a:solidFill>
                  <a:schemeClr val="tx2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32785" name="TextBox 27"/>
          <p:cNvSpPr txBox="1">
            <a:spLocks noChangeArrowheads="1"/>
          </p:cNvSpPr>
          <p:nvPr/>
        </p:nvSpPr>
        <p:spPr bwMode="auto">
          <a:xfrm>
            <a:off x="3549650" y="4508898"/>
            <a:ext cx="23764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Поведение</a:t>
            </a:r>
            <a:endParaRPr kumimoji="0" lang="en-GB" altLang="ru-RU" sz="1800" dirty="0">
              <a:latin typeface="Calibri" pitchFamily="34" charset="0"/>
            </a:endParaRPr>
          </a:p>
        </p:txBody>
      </p:sp>
      <p:cxnSp>
        <p:nvCxnSpPr>
          <p:cNvPr id="29" name="Straight Connector 28"/>
          <p:cNvCxnSpPr>
            <a:stCxn id="32784" idx="2"/>
            <a:endCxn id="32785" idx="0"/>
          </p:cNvCxnSpPr>
          <p:nvPr/>
        </p:nvCxnSpPr>
        <p:spPr>
          <a:xfrm>
            <a:off x="4702969" y="3150632"/>
            <a:ext cx="34925" cy="1358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Box 29"/>
          <p:cNvSpPr txBox="1">
            <a:spLocks noChangeArrowheads="1"/>
          </p:cNvSpPr>
          <p:nvPr/>
        </p:nvSpPr>
        <p:spPr bwMode="auto">
          <a:xfrm>
            <a:off x="3538539" y="3212306"/>
            <a:ext cx="2376487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600" dirty="0">
                <a:latin typeface="Calibri" pitchFamily="34" charset="0"/>
              </a:rPr>
              <a:t>Автоматические мысли</a:t>
            </a:r>
          </a:p>
        </p:txBody>
      </p:sp>
      <p:sp>
        <p:nvSpPr>
          <p:cNvPr id="32788" name="TextBox 30"/>
          <p:cNvSpPr txBox="1">
            <a:spLocks noChangeArrowheads="1"/>
          </p:cNvSpPr>
          <p:nvPr/>
        </p:nvSpPr>
        <p:spPr bwMode="auto">
          <a:xfrm>
            <a:off x="3549650" y="3644504"/>
            <a:ext cx="23764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Значение </a:t>
            </a:r>
            <a:r>
              <a:rPr kumimoji="0" lang="en-GB" altLang="ru-RU" sz="1800" dirty="0">
                <a:latin typeface="Calibri" pitchFamily="34" charset="0"/>
              </a:rPr>
              <a:t>A.</a:t>
            </a:r>
            <a:r>
              <a:rPr kumimoji="0" lang="ru-RU" altLang="ru-RU" sz="1800" dirty="0">
                <a:latin typeface="Calibri" pitchFamily="34" charset="0"/>
              </a:rPr>
              <a:t>М</a:t>
            </a:r>
            <a:r>
              <a:rPr kumimoji="0" lang="en-GB" altLang="ru-RU" sz="1800" dirty="0">
                <a:latin typeface="Calibri" pitchFamily="34" charset="0"/>
              </a:rPr>
              <a:t>.</a:t>
            </a:r>
          </a:p>
        </p:txBody>
      </p:sp>
      <p:sp>
        <p:nvSpPr>
          <p:cNvPr id="32789" name="TextBox 31"/>
          <p:cNvSpPr txBox="1">
            <a:spLocks noChangeArrowheads="1"/>
          </p:cNvSpPr>
          <p:nvPr/>
        </p:nvSpPr>
        <p:spPr bwMode="auto">
          <a:xfrm>
            <a:off x="3549650" y="4076700"/>
            <a:ext cx="23764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Эмоции</a:t>
            </a:r>
            <a:endParaRPr kumimoji="0" lang="en-GB" altLang="ru-RU" sz="1800" dirty="0">
              <a:latin typeface="Calibri" pitchFamily="34" charset="0"/>
            </a:endParaRPr>
          </a:p>
        </p:txBody>
      </p:sp>
      <p:sp>
        <p:nvSpPr>
          <p:cNvPr id="32790" name="TextBox 32"/>
          <p:cNvSpPr txBox="1">
            <a:spLocks noChangeArrowheads="1"/>
          </p:cNvSpPr>
          <p:nvPr/>
        </p:nvSpPr>
        <p:spPr bwMode="auto">
          <a:xfrm>
            <a:off x="6480175" y="2781300"/>
            <a:ext cx="2376488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b="1" dirty="0">
                <a:solidFill>
                  <a:schemeClr val="tx2"/>
                </a:solidFill>
                <a:latin typeface="Calibri" pitchFamily="34" charset="0"/>
              </a:rPr>
              <a:t>Ситуация</a:t>
            </a:r>
            <a:r>
              <a:rPr kumimoji="0" lang="en-GB" altLang="ru-RU" sz="1800" b="1" dirty="0">
                <a:solidFill>
                  <a:schemeClr val="tx2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32791" name="TextBox 33"/>
          <p:cNvSpPr txBox="1">
            <a:spLocks noChangeArrowheads="1"/>
          </p:cNvSpPr>
          <p:nvPr/>
        </p:nvSpPr>
        <p:spPr bwMode="auto">
          <a:xfrm>
            <a:off x="6516689" y="4508898"/>
            <a:ext cx="237648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Поведение</a:t>
            </a:r>
            <a:endParaRPr kumimoji="0" lang="en-GB" altLang="ru-RU" sz="1800" dirty="0">
              <a:latin typeface="Calibri" pitchFamily="34" charset="0"/>
            </a:endParaRPr>
          </a:p>
        </p:txBody>
      </p:sp>
      <p:cxnSp>
        <p:nvCxnSpPr>
          <p:cNvPr id="35" name="Straight Connector 34"/>
          <p:cNvCxnSpPr>
            <a:stCxn id="32790" idx="2"/>
            <a:endCxn id="32791" idx="0"/>
          </p:cNvCxnSpPr>
          <p:nvPr/>
        </p:nvCxnSpPr>
        <p:spPr>
          <a:xfrm>
            <a:off x="7668419" y="3150632"/>
            <a:ext cx="36514" cy="1358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3" name="TextBox 35"/>
          <p:cNvSpPr txBox="1">
            <a:spLocks noChangeArrowheads="1"/>
          </p:cNvSpPr>
          <p:nvPr/>
        </p:nvSpPr>
        <p:spPr bwMode="auto">
          <a:xfrm>
            <a:off x="6503988" y="3212306"/>
            <a:ext cx="2376487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600" dirty="0">
                <a:latin typeface="Calibri" pitchFamily="34" charset="0"/>
              </a:rPr>
              <a:t>Автоматические мысли</a:t>
            </a:r>
          </a:p>
        </p:txBody>
      </p:sp>
      <p:sp>
        <p:nvSpPr>
          <p:cNvPr id="32794" name="TextBox 36"/>
          <p:cNvSpPr txBox="1">
            <a:spLocks noChangeArrowheads="1"/>
          </p:cNvSpPr>
          <p:nvPr/>
        </p:nvSpPr>
        <p:spPr bwMode="auto">
          <a:xfrm>
            <a:off x="6516689" y="3644504"/>
            <a:ext cx="237648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Значение </a:t>
            </a:r>
            <a:r>
              <a:rPr kumimoji="0" lang="en-GB" altLang="ru-RU" sz="1800" dirty="0">
                <a:latin typeface="Calibri" pitchFamily="34" charset="0"/>
              </a:rPr>
              <a:t>A.</a:t>
            </a:r>
            <a:r>
              <a:rPr kumimoji="0" lang="ru-RU" altLang="ru-RU" sz="1800" dirty="0">
                <a:latin typeface="Calibri" pitchFamily="34" charset="0"/>
              </a:rPr>
              <a:t>М</a:t>
            </a:r>
            <a:r>
              <a:rPr kumimoji="0" lang="en-GB" altLang="ru-RU" sz="1800" dirty="0">
                <a:latin typeface="Calibri" pitchFamily="34" charset="0"/>
              </a:rPr>
              <a:t>.</a:t>
            </a:r>
          </a:p>
        </p:txBody>
      </p:sp>
      <p:sp>
        <p:nvSpPr>
          <p:cNvPr id="32795" name="TextBox 37"/>
          <p:cNvSpPr txBox="1">
            <a:spLocks noChangeArrowheads="1"/>
          </p:cNvSpPr>
          <p:nvPr/>
        </p:nvSpPr>
        <p:spPr bwMode="auto">
          <a:xfrm>
            <a:off x="6516689" y="4076700"/>
            <a:ext cx="237648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dirty="0">
                <a:latin typeface="Calibri" pitchFamily="34" charset="0"/>
              </a:rPr>
              <a:t>Эмоции</a:t>
            </a:r>
            <a:endParaRPr kumimoji="0" lang="en-GB" altLang="ru-RU" sz="1800" dirty="0">
              <a:latin typeface="Calibri" pitchFamily="34" charset="0"/>
            </a:endParaRPr>
          </a:p>
        </p:txBody>
      </p:sp>
      <p:cxnSp>
        <p:nvCxnSpPr>
          <p:cNvPr id="42" name="Elbow Connector 41"/>
          <p:cNvCxnSpPr>
            <a:endCxn id="32778" idx="0"/>
          </p:cNvCxnSpPr>
          <p:nvPr/>
        </p:nvCxnSpPr>
        <p:spPr>
          <a:xfrm rot="10800000" flipV="1">
            <a:off x="1871663" y="2516982"/>
            <a:ext cx="5797550" cy="264318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59689" y="2516981"/>
            <a:ext cx="9525" cy="2905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32772" idx="1"/>
          </p:cNvCxnSpPr>
          <p:nvPr/>
        </p:nvCxnSpPr>
        <p:spPr>
          <a:xfrm rot="5400000" flipH="1" flipV="1">
            <a:off x="-529823" y="2393344"/>
            <a:ext cx="2391855" cy="362418"/>
          </a:xfrm>
          <a:prstGeom prst="bentConnector2">
            <a:avLst/>
          </a:prstGeom>
          <a:ln w="254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4895" y="3816994"/>
            <a:ext cx="323851" cy="453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7"/>
          <p:cNvCxnSpPr/>
          <p:nvPr/>
        </p:nvCxnSpPr>
        <p:spPr>
          <a:xfrm>
            <a:off x="4701780" y="1060068"/>
            <a:ext cx="0" cy="1901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17"/>
          <p:cNvCxnSpPr/>
          <p:nvPr/>
        </p:nvCxnSpPr>
        <p:spPr>
          <a:xfrm>
            <a:off x="4690449" y="1468215"/>
            <a:ext cx="0" cy="1901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7"/>
          <p:cNvCxnSpPr/>
          <p:nvPr/>
        </p:nvCxnSpPr>
        <p:spPr>
          <a:xfrm>
            <a:off x="4690449" y="2023497"/>
            <a:ext cx="0" cy="1901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7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555526"/>
            <a:ext cx="7859217" cy="86409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Протокол АКПП №2 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Сводная Таблица ЭМУУМЭ ©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-1" y="1923678"/>
          <a:ext cx="7092282" cy="2623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697">
                  <a:extLst>
                    <a:ext uri="{9D8B030D-6E8A-4147-A177-3AD203B41FA5}">
                      <a16:colId xmlns:a16="http://schemas.microsoft.com/office/drawing/2014/main" val="4142887351"/>
                    </a:ext>
                  </a:extLst>
                </a:gridCol>
                <a:gridCol w="1181697">
                  <a:extLst>
                    <a:ext uri="{9D8B030D-6E8A-4147-A177-3AD203B41FA5}">
                      <a16:colId xmlns:a16="http://schemas.microsoft.com/office/drawing/2014/main" val="3476199518"/>
                    </a:ext>
                  </a:extLst>
                </a:gridCol>
                <a:gridCol w="1181697">
                  <a:extLst>
                    <a:ext uri="{9D8B030D-6E8A-4147-A177-3AD203B41FA5}">
                      <a16:colId xmlns:a16="http://schemas.microsoft.com/office/drawing/2014/main" val="3336103747"/>
                    </a:ext>
                  </a:extLst>
                </a:gridCol>
                <a:gridCol w="1182397">
                  <a:extLst>
                    <a:ext uri="{9D8B030D-6E8A-4147-A177-3AD203B41FA5}">
                      <a16:colId xmlns:a16="http://schemas.microsoft.com/office/drawing/2014/main" val="4150838143"/>
                    </a:ext>
                  </a:extLst>
                </a:gridCol>
                <a:gridCol w="1182397">
                  <a:extLst>
                    <a:ext uri="{9D8B030D-6E8A-4147-A177-3AD203B41FA5}">
                      <a16:colId xmlns:a16="http://schemas.microsoft.com/office/drawing/2014/main" val="2814872355"/>
                    </a:ext>
                  </a:extLst>
                </a:gridCol>
                <a:gridCol w="1182397">
                  <a:extLst>
                    <a:ext uri="{9D8B030D-6E8A-4147-A177-3AD203B41FA5}">
                      <a16:colId xmlns:a16="http://schemas.microsoft.com/office/drawing/2014/main" val="4191945945"/>
                    </a:ext>
                  </a:extLst>
                </a:gridCol>
              </a:tblGrid>
              <a:tr h="200811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Д </a:t>
                      </a: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Э/Ф/П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Д М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Д У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Ф 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Ф 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Ф Э/Ф/П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52904"/>
                  </a:ext>
                </a:extLst>
              </a:tr>
              <a:tr h="894522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Дис</a:t>
                      </a:r>
                      <a:r>
                        <a:rPr lang="ru-RU" sz="1400" b="1" dirty="0">
                          <a:effectLst/>
                        </a:rPr>
                        <a:t>-функциональные</a:t>
                      </a: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Эмоции/</a:t>
                      </a:r>
                      <a:r>
                        <a:rPr lang="ru-RU" sz="1400" dirty="0" err="1">
                          <a:effectLst/>
                        </a:rPr>
                        <a:t>Физио</a:t>
                      </a:r>
                      <a:r>
                        <a:rPr lang="ru-RU" sz="1400">
                          <a:effectLst/>
                        </a:rPr>
                        <a:t>-логия/</a:t>
                      </a: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Поведение</a:t>
                      </a:r>
                      <a:r>
                        <a:rPr lang="ru-RU" sz="1400" baseline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Дис</a:t>
                      </a:r>
                      <a:r>
                        <a:rPr lang="ru-RU" sz="1400" b="1" dirty="0">
                          <a:effectLst/>
                        </a:rPr>
                        <a:t>-функциональные</a:t>
                      </a: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Мысли (%)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Дис</a:t>
                      </a:r>
                      <a:r>
                        <a:rPr lang="ru-RU" sz="1400" b="1" dirty="0">
                          <a:effectLst/>
                        </a:rPr>
                        <a:t>-функциональные</a:t>
                      </a: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Убеждения</a:t>
                      </a:r>
                      <a:r>
                        <a:rPr lang="ru-RU" sz="1400" b="1" baseline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(%)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Функци-ональные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Убеждения (%)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Функци-ональные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Мысли (%)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Функци-ональные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669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Эмоции (%)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282231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just"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59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0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/>
    </mc:Choice>
    <mc:Fallback>
      <p:transition spd="slow" advTm="1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6120680" cy="44629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Процесс защиты кейса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857238"/>
            <a:ext cx="6120680" cy="385765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Дополнительные вопросы и комментарии преподавателя  несут проясняющий и обучающий  характер.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Следует помнить, что </a:t>
            </a:r>
            <a:r>
              <a:rPr lang="ru-RU" b="1" dirty="0" err="1">
                <a:solidFill>
                  <a:schemeClr val="tx1"/>
                </a:solidFill>
              </a:rPr>
              <a:t>супервизия</a:t>
            </a:r>
            <a:r>
              <a:rPr lang="ru-RU" b="1" dirty="0">
                <a:solidFill>
                  <a:schemeClr val="tx1"/>
                </a:solidFill>
              </a:rPr>
              <a:t> функционально не ограничена проверкой, ее важной составляющей становится возможность глубинного исследования представленных кейсов.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!</a:t>
            </a:r>
            <a:r>
              <a:rPr lang="ru-RU" dirty="0">
                <a:solidFill>
                  <a:schemeClr val="tx1"/>
                </a:solidFill>
              </a:rPr>
              <a:t> Вы можете использовать все методы и техники, изученные вами в подходе КПТ, но построение Концептуализации (слайд №9) и использование  таблиц ЭМУ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УМЭ, СМЭР обязательно.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Примерное время выступления  30-50 минут.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00"/>
    </mc:Choice>
    <mc:Fallback>
      <p:transition spd="slow" advTm="41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Клиника">
      <a:dk1>
        <a:srgbClr val="00AFF0"/>
      </a:dk1>
      <a:lt1>
        <a:sysClr val="window" lastClr="FFFFFF"/>
      </a:lt1>
      <a:dk2>
        <a:srgbClr val="1F497D"/>
      </a:dk2>
      <a:lt2>
        <a:srgbClr val="EEECE1"/>
      </a:lt2>
      <a:accent1>
        <a:srgbClr val="00AFF0"/>
      </a:accent1>
      <a:accent2>
        <a:srgbClr val="31859B"/>
      </a:accent2>
      <a:accent3>
        <a:srgbClr val="E36C09"/>
      </a:accent3>
      <a:accent4>
        <a:srgbClr val="FF0000"/>
      </a:accent4>
      <a:accent5>
        <a:srgbClr val="76923C"/>
      </a:accent5>
      <a:accent6>
        <a:srgbClr val="5F0060"/>
      </a:accent6>
      <a:hlink>
        <a:srgbClr val="00AFF0"/>
      </a:hlink>
      <a:folHlink>
        <a:srgbClr val="002060"/>
      </a:folHlink>
    </a:clrScheme>
    <a:fontScheme name="Клиника депрессия">
      <a:majorFont>
        <a:latin typeface="Eurotech Pro"/>
        <a:ea typeface=""/>
        <a:cs typeface=""/>
      </a:majorFont>
      <a:minorFont>
        <a:latin typeface="PF Agora Sans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rgbClr val="4949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545</Words>
  <Application>Microsoft Office PowerPoint</Application>
  <PresentationFormat>Экран (16:9)</PresentationFormat>
  <Paragraphs>121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Eurotech Pro</vt:lpstr>
      <vt:lpstr>PF Agora Sans Pro Light</vt:lpstr>
      <vt:lpstr>Times New Roman</vt:lpstr>
      <vt:lpstr>Тема Office</vt:lpstr>
      <vt:lpstr>  Супервизия – Базовый курс АКПП  </vt:lpstr>
      <vt:lpstr>Допуск к прохождению супервизии</vt:lpstr>
      <vt:lpstr>Необходимые материалы </vt:lpstr>
      <vt:lpstr>Записи сессий</vt:lpstr>
      <vt:lpstr>Содержание презентации кейса</vt:lpstr>
      <vt:lpstr>Содержание презентации кейса</vt:lpstr>
      <vt:lpstr>Cognitive Conceptualisation Diagram  (Judith Beck, 1993)</vt:lpstr>
      <vt:lpstr>Протокол АКПП №2  Сводная Таблица ЭМУУМЭ ©</vt:lpstr>
      <vt:lpstr>Процесс защиты кейса</vt:lpstr>
      <vt:lpstr>     Подготовительный период </vt:lpstr>
      <vt:lpstr>                                              Готовьтесь с удовольствием! Наш талисман на удачу!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 Gusev</dc:creator>
  <cp:lastModifiedBy>Александр</cp:lastModifiedBy>
  <cp:revision>269</cp:revision>
  <dcterms:created xsi:type="dcterms:W3CDTF">2015-03-05T08:10:34Z</dcterms:created>
  <dcterms:modified xsi:type="dcterms:W3CDTF">2019-04-20T08:57:42Z</dcterms:modified>
</cp:coreProperties>
</file>